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3"/>
    <p:sldMasterId id="2147483660" r:id="rId4"/>
    <p:sldMasterId id="2147483667" r:id="rId5"/>
    <p:sldMasterId id="2147483672" r:id="rId6"/>
    <p:sldMasterId id="2147483676" r:id="rId7"/>
    <p:sldMasterId id="2147483683" r:id="rId8"/>
    <p:sldMasterId id="2147483690" r:id="rId9"/>
    <p:sldMasterId id="2147483697" r:id="rId10"/>
    <p:sldMasterId id="2147483710" r:id="rId11"/>
    <p:sldMasterId id="2147483723" r:id="rId12"/>
    <p:sldMasterId id="2147483736" r:id="rId13"/>
    <p:sldMasterId id="2147483742" r:id="rId14"/>
    <p:sldMasterId id="2147483755" r:id="rId15"/>
  </p:sldMasterIdLst>
  <p:notesMasterIdLst>
    <p:notesMasterId r:id="rId17"/>
  </p:notesMasterIdLst>
  <p:handoutMasterIdLst>
    <p:handoutMasterId r:id="rId94"/>
  </p:handoutMasterIdLst>
  <p:sldIdLst>
    <p:sldId id="256" r:id="rId16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462" r:id="rId51"/>
    <p:sldId id="320" r:id="rId52"/>
    <p:sldId id="477" r:id="rId53"/>
    <p:sldId id="463" r:id="rId54"/>
    <p:sldId id="464" r:id="rId55"/>
    <p:sldId id="465" r:id="rId56"/>
    <p:sldId id="46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76" r:id="rId67"/>
    <p:sldId id="431" r:id="rId68"/>
    <p:sldId id="432" r:id="rId69"/>
    <p:sldId id="433" r:id="rId70"/>
    <p:sldId id="434" r:id="rId71"/>
    <p:sldId id="435" r:id="rId72"/>
    <p:sldId id="436" r:id="rId73"/>
    <p:sldId id="437" r:id="rId74"/>
    <p:sldId id="438" r:id="rId75"/>
    <p:sldId id="439" r:id="rId76"/>
    <p:sldId id="440" r:id="rId77"/>
    <p:sldId id="442" r:id="rId78"/>
    <p:sldId id="443" r:id="rId79"/>
    <p:sldId id="444" r:id="rId80"/>
    <p:sldId id="445" r:id="rId81"/>
    <p:sldId id="446" r:id="rId82"/>
    <p:sldId id="447" r:id="rId83"/>
    <p:sldId id="448" r:id="rId84"/>
    <p:sldId id="449" r:id="rId85"/>
    <p:sldId id="450" r:id="rId86"/>
    <p:sldId id="451" r:id="rId87"/>
    <p:sldId id="452" r:id="rId88"/>
    <p:sldId id="453" r:id="rId89"/>
    <p:sldId id="454" r:id="rId90"/>
    <p:sldId id="384" r:id="rId91"/>
    <p:sldId id="321" r:id="rId92"/>
    <p:sldId id="322" r:id="rId9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9" autoAdjust="0"/>
    <p:restoredTop sz="84221" autoAdjust="0"/>
  </p:normalViewPr>
  <p:slideViewPr>
    <p:cSldViewPr>
      <p:cViewPr varScale="1">
        <p:scale>
          <a:sx n="105" d="100"/>
          <a:sy n="105" d="100"/>
        </p:scale>
        <p:origin x="192" y="280"/>
      </p:cViewPr>
      <p:guideLst>
        <p:guide orient="horz" pos="2206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bleStyles" Target="tableStyles.xml"/><Relationship Id="rId96" Type="http://schemas.openxmlformats.org/officeDocument/2006/relationships/viewProps" Target="viewProps.xml"/><Relationship Id="rId95" Type="http://schemas.openxmlformats.org/officeDocument/2006/relationships/presProps" Target="presProps.xml"/><Relationship Id="rId94" Type="http://schemas.openxmlformats.org/officeDocument/2006/relationships/handoutMaster" Target="handoutMasters/handoutMaster1.xml"/><Relationship Id="rId93" Type="http://schemas.openxmlformats.org/officeDocument/2006/relationships/slide" Target="slides/slide77.xml"/><Relationship Id="rId92" Type="http://schemas.openxmlformats.org/officeDocument/2006/relationships/slide" Target="slides/slide76.xml"/><Relationship Id="rId91" Type="http://schemas.openxmlformats.org/officeDocument/2006/relationships/slide" Target="slides/slide75.xml"/><Relationship Id="rId90" Type="http://schemas.openxmlformats.org/officeDocument/2006/relationships/slide" Target="slides/slide74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3.xml"/><Relationship Id="rId88" Type="http://schemas.openxmlformats.org/officeDocument/2006/relationships/slide" Target="slides/slide72.xml"/><Relationship Id="rId87" Type="http://schemas.openxmlformats.org/officeDocument/2006/relationships/slide" Target="slides/slide71.xml"/><Relationship Id="rId86" Type="http://schemas.openxmlformats.org/officeDocument/2006/relationships/slide" Target="slides/slide70.xml"/><Relationship Id="rId85" Type="http://schemas.openxmlformats.org/officeDocument/2006/relationships/slide" Target="slides/slide69.xml"/><Relationship Id="rId84" Type="http://schemas.openxmlformats.org/officeDocument/2006/relationships/slide" Target="slides/slide68.xml"/><Relationship Id="rId83" Type="http://schemas.openxmlformats.org/officeDocument/2006/relationships/slide" Target="slides/slide67.xml"/><Relationship Id="rId82" Type="http://schemas.openxmlformats.org/officeDocument/2006/relationships/slide" Target="slides/slide66.xml"/><Relationship Id="rId81" Type="http://schemas.openxmlformats.org/officeDocument/2006/relationships/slide" Target="slides/slide65.xml"/><Relationship Id="rId80" Type="http://schemas.openxmlformats.org/officeDocument/2006/relationships/slide" Target="slides/slide64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3.xml"/><Relationship Id="rId78" Type="http://schemas.openxmlformats.org/officeDocument/2006/relationships/slide" Target="slides/slide62.xml"/><Relationship Id="rId77" Type="http://schemas.openxmlformats.org/officeDocument/2006/relationships/slide" Target="slides/slide61.xml"/><Relationship Id="rId76" Type="http://schemas.openxmlformats.org/officeDocument/2006/relationships/slide" Target="slides/slide60.xml"/><Relationship Id="rId75" Type="http://schemas.openxmlformats.org/officeDocument/2006/relationships/slide" Target="slides/slide59.xml"/><Relationship Id="rId74" Type="http://schemas.openxmlformats.org/officeDocument/2006/relationships/slide" Target="slides/slide58.xml"/><Relationship Id="rId73" Type="http://schemas.openxmlformats.org/officeDocument/2006/relationships/slide" Target="slides/slide57.xml"/><Relationship Id="rId72" Type="http://schemas.openxmlformats.org/officeDocument/2006/relationships/slide" Target="slides/slide56.xml"/><Relationship Id="rId71" Type="http://schemas.openxmlformats.org/officeDocument/2006/relationships/slide" Target="slides/slide55.xml"/><Relationship Id="rId70" Type="http://schemas.openxmlformats.org/officeDocument/2006/relationships/slide" Target="slides/slide54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3.xml"/><Relationship Id="rId68" Type="http://schemas.openxmlformats.org/officeDocument/2006/relationships/slide" Target="slides/slide52.xml"/><Relationship Id="rId67" Type="http://schemas.openxmlformats.org/officeDocument/2006/relationships/slide" Target="slides/slide51.xml"/><Relationship Id="rId66" Type="http://schemas.openxmlformats.org/officeDocument/2006/relationships/slide" Target="slides/slide50.xml"/><Relationship Id="rId65" Type="http://schemas.openxmlformats.org/officeDocument/2006/relationships/slide" Target="slides/slide49.xml"/><Relationship Id="rId64" Type="http://schemas.openxmlformats.org/officeDocument/2006/relationships/slide" Target="slides/slide48.xml"/><Relationship Id="rId63" Type="http://schemas.openxmlformats.org/officeDocument/2006/relationships/slide" Target="slides/slide47.xml"/><Relationship Id="rId62" Type="http://schemas.openxmlformats.org/officeDocument/2006/relationships/slide" Target="slides/slide46.xml"/><Relationship Id="rId61" Type="http://schemas.openxmlformats.org/officeDocument/2006/relationships/slide" Target="slides/slide45.xml"/><Relationship Id="rId60" Type="http://schemas.openxmlformats.org/officeDocument/2006/relationships/slide" Target="slides/slide4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3.xml"/><Relationship Id="rId58" Type="http://schemas.openxmlformats.org/officeDocument/2006/relationships/slide" Target="slides/slide42.xml"/><Relationship Id="rId57" Type="http://schemas.openxmlformats.org/officeDocument/2006/relationships/slide" Target="slides/slide41.xml"/><Relationship Id="rId56" Type="http://schemas.openxmlformats.org/officeDocument/2006/relationships/slide" Target="slides/slide40.xml"/><Relationship Id="rId55" Type="http://schemas.openxmlformats.org/officeDocument/2006/relationships/slide" Target="slides/slide39.xml"/><Relationship Id="rId54" Type="http://schemas.openxmlformats.org/officeDocument/2006/relationships/slide" Target="slides/slide38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3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2" Type="http://schemas.openxmlformats.org/officeDocument/2006/relationships/slide" Target="slides/slide26.xml"/><Relationship Id="rId41" Type="http://schemas.openxmlformats.org/officeDocument/2006/relationships/slide" Target="slides/slide25.xml"/><Relationship Id="rId40" Type="http://schemas.openxmlformats.org/officeDocument/2006/relationships/slide" Target="slides/slide2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5" Type="http://schemas.openxmlformats.org/officeDocument/2006/relationships/slide" Target="slides/slide19.xml"/><Relationship Id="rId34" Type="http://schemas.openxmlformats.org/officeDocument/2006/relationships/slide" Target="slides/slide18.xml"/><Relationship Id="rId33" Type="http://schemas.openxmlformats.org/officeDocument/2006/relationships/slide" Target="slides/slide17.xml"/><Relationship Id="rId32" Type="http://schemas.openxmlformats.org/officeDocument/2006/relationships/slide" Target="slides/slide16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slide" Target="slides/slide4.xml"/><Relationship Id="rId2" Type="http://schemas.openxmlformats.org/officeDocument/2006/relationships/theme" Target="theme/theme1.xml"/><Relationship Id="rId19" Type="http://schemas.openxmlformats.org/officeDocument/2006/relationships/slide" Target="slides/slide3.xml"/><Relationship Id="rId18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 smtClean="0"/>
              <a:t>The elements must be positioned (any </a:t>
            </a:r>
            <a:r>
              <a:rPr lang="en-US" smtClean="0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4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C3A067-E4FA-45C6-8DB0-01D944D822A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4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C0D2CA4-89A2-4486-B629-605BB0B5B9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4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F2F2CA7-6B8B-4B7B-9EEE-7A1F44773CE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4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92628C-4074-4E78-8851-2C3DA29B5C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5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B598060-2C5E-4217-945E-0200B46243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475F773-2ADA-4E27-ABF6-13DCB4A1837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475F773-2ADA-4E27-ABF6-13DCB4A1837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5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6A2EB-E00B-4E93-9E9F-3FDB441B19D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6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BC967310-4E1C-4D77-9D0D-E9D53D6814D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6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9360062-7FF5-4B68-AF36-9E0FAF084C1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6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75B3FA0-82C1-46BA-AFBE-A1E87978626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7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FA32F99-31CA-4244-BB11-D9D8BEBDCC0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7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3DA2FE7-6F98-46B3-9C93-EF5DC45CB26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8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28ED5AF-EF40-48AC-811E-8A021E56542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8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BA3D440-59D6-47EF-A0A5-94A967D2822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8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37A7800-D5F9-4AF1-9AAB-586937CE572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8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765F21-E472-4FC2-95D4-6F7CB91094C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8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C6D194E-8E9E-473A-8231-4042DEC9BB6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9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1BCA22-B058-4353-B799-8945951D761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9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9AD45F9-C15C-4D8F-99E8-D206A3DABFB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/>
        </p:txBody>
      </p:sp>
      <p:sp>
        <p:nvSpPr>
          <p:cNvPr id="49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2D15D5E-127D-454D-A136-E1CE1F7EE8A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>
            <a:fillRect/>
          </a:stretch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>
            <a:fillRect/>
          </a:stretch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/>
            <a:srcRect l="39450"/>
            <a:stretch>
              <a:fillRect/>
            </a:stretch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/>
            <a:srcRect r="92757"/>
            <a:stretch>
              <a:fillRect/>
            </a:stretch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/>
            <a:srcRect l="39450"/>
            <a:stretch>
              <a:fillRect/>
            </a:stretch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/>
            <a:srcRect r="92757"/>
            <a:stretch>
              <a:fillRect/>
            </a:stretch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3" Type="http://schemas.openxmlformats.org/officeDocument/2006/relationships/theme" Target="../theme/theme11.xml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12.xml.rels><?xml version="1.0" encoding="UTF-8" standalone="yes"?>
<Relationships xmlns="http://schemas.openxmlformats.org/package/2006/relationships"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3" Type="http://schemas.openxmlformats.org/officeDocument/2006/relationships/theme" Target="../theme/theme13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_rels/slideMaster14.xml.rels><?xml version="1.0" encoding="UTF-8" standalone="yes"?>
<Relationships xmlns="http://schemas.openxmlformats.org/package/2006/relationships"><Relationship Id="rId7" Type="http://schemas.openxmlformats.org/officeDocument/2006/relationships/theme" Target="../theme/theme14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theme" Target="../theme/theme5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7" Type="http://schemas.openxmlformats.org/officeDocument/2006/relationships/theme" Target="../theme/theme6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7" Type="http://schemas.openxmlformats.org/officeDocument/2006/relationships/theme" Target="../theme/theme7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7" Type="http://schemas.openxmlformats.org/officeDocument/2006/relationships/theme" Target="../theme/theme8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 pitchFamily="2" charset="0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 charset="0"/>
              </a:rPr>
              <a:t>Click to edit the outline text format</a:t>
            </a:r>
            <a:endParaRPr lang="en-US" sz="2800">
              <a:latin typeface="Calibri" charset="0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 charset="0"/>
              </a:rPr>
              <a:t>Second Outline Level</a:t>
            </a:r>
            <a:endParaRPr lang="en-US" sz="2000">
              <a:latin typeface="Calibri" charset="0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 charset="0"/>
              </a:rPr>
              <a:t>Third Outline Level</a:t>
            </a:r>
            <a:endParaRPr lang="en-US">
              <a:latin typeface="Calibri" charset="0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 charset="0"/>
              </a:rPr>
              <a:t>Fourth Outline Level</a:t>
            </a:r>
            <a:endParaRPr lang="en-US">
              <a:latin typeface="Calibri" charset="0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Fifth Outline Level</a:t>
            </a:r>
            <a:endParaRPr lang="en-US" sz="2000">
              <a:latin typeface="Calibri" charset="0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Sixth Outline Level</a:t>
            </a:r>
            <a:endParaRPr lang="en-US" sz="2000">
              <a:latin typeface="Calibri" charset="0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 pitchFamily="2" charset="0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 charset="0"/>
              </a:rPr>
              <a:t>Click to edit the outline text format</a:t>
            </a:r>
            <a:endParaRPr lang="en-US" sz="2800">
              <a:latin typeface="Calibri" charset="0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 charset="0"/>
              </a:rPr>
              <a:t>Second Outline Level</a:t>
            </a:r>
            <a:endParaRPr lang="en-US" sz="2000">
              <a:latin typeface="Calibri" charset="0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 charset="0"/>
              </a:rPr>
              <a:t>Third Outline Level</a:t>
            </a:r>
            <a:endParaRPr lang="en-US">
              <a:latin typeface="Calibri" charset="0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 charset="0"/>
              </a:rPr>
              <a:t>Fourth Outline Level</a:t>
            </a:r>
            <a:endParaRPr lang="en-US">
              <a:latin typeface="Calibri" charset="0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Fifth Outline Level</a:t>
            </a:r>
            <a:endParaRPr lang="en-US" sz="2000">
              <a:latin typeface="Calibri" charset="0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Sixth Outline Level</a:t>
            </a:r>
            <a:endParaRPr lang="en-US" sz="2000">
              <a:latin typeface="Calibri" charset="0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 pitchFamily="2" charset="0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 charset="0"/>
              </a:rPr>
              <a:t>Click to edit the outline text format</a:t>
            </a:r>
            <a:endParaRPr lang="en-US" sz="2800">
              <a:latin typeface="Calibri" charset="0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 charset="0"/>
              </a:rPr>
              <a:t>Second Outline Level</a:t>
            </a:r>
            <a:endParaRPr lang="en-US" sz="2000">
              <a:latin typeface="Calibri" charset="0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 charset="0"/>
              </a:rPr>
              <a:t>Third Outline Level</a:t>
            </a:r>
            <a:endParaRPr lang="en-US">
              <a:latin typeface="Calibri" charset="0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 charset="0"/>
              </a:rPr>
              <a:t>Fourth Outline Level</a:t>
            </a:r>
            <a:endParaRPr lang="en-US">
              <a:latin typeface="Calibri" charset="0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Fifth Outline Level</a:t>
            </a:r>
            <a:endParaRPr lang="en-US" sz="2000">
              <a:latin typeface="Calibri" charset="0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Sixth Outline Level</a:t>
            </a:r>
            <a:endParaRPr lang="en-US" sz="2000">
              <a:latin typeface="Calibri" charset="0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8060402020202020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8060402020202020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8060402020202020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 pitchFamily="2" charset="0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 charset="0"/>
              </a:rPr>
              <a:t>Click to edit the outline text format</a:t>
            </a:r>
            <a:endParaRPr lang="en-US" sz="2800">
              <a:latin typeface="Calibri" charset="0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 charset="0"/>
              </a:rPr>
              <a:t>Second Outline Level</a:t>
            </a:r>
            <a:endParaRPr lang="en-US" sz="2000">
              <a:latin typeface="Calibri" charset="0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 charset="0"/>
              </a:rPr>
              <a:t>Third Outline Level</a:t>
            </a:r>
            <a:endParaRPr lang="en-US">
              <a:latin typeface="Calibri" charset="0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 charset="0"/>
              </a:rPr>
              <a:t>Fourth Outline Level</a:t>
            </a:r>
            <a:endParaRPr lang="en-US">
              <a:latin typeface="Calibri" charset="0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Fifth Outline Level</a:t>
            </a:r>
            <a:endParaRPr lang="en-US" sz="2000">
              <a:latin typeface="Calibri" charset="0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Sixth Outline Level</a:t>
            </a:r>
            <a:endParaRPr lang="en-US" sz="2000">
              <a:latin typeface="Calibri" charset="0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1" Type="http://schemas.openxmlformats.org/officeDocument/2006/relationships/hyperlink" Target="https://youtu.be/sHfJn0jqBro" TargetMode="Externa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1" Type="http://schemas.openxmlformats.org/officeDocument/2006/relationships/hyperlink" Target="http://learn.shayhowe.com/html-css/positioning-content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1" Type="http://schemas.openxmlformats.org/officeDocument/2006/relationships/hyperlink" Target="https://youtu.be/yWXgnQaWSW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83.xml"/><Relationship Id="rId1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1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66.xml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66.xml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66.xml"/><Relationship Id="rId3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66.xml"/><Relationship Id="rId3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66.xml"/><Relationship Id="rId3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x-none" altLang="en-US" dirty="0" smtClean="0"/>
              <a:t>Day </a:t>
            </a:r>
            <a:r>
              <a:rPr lang="en-US" dirty="0" smtClean="0"/>
              <a:t>3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What is “CSS?”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HTML/CSS are the “languages of the web.”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  <a:endParaRPr lang="en-US" sz="2400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How do we style HTML…</a:t>
            </a:r>
            <a:endParaRPr lang="en-US" sz="6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6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</a:t>
            </a:r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Elements?</a:t>
            </a:r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Classes?</a:t>
            </a:r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IDs?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CSS works by hooking onto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selectors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added into HTML using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classes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identifiers.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Classes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classname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,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IDs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#id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name</a:t>
            </a:r>
            <a:r>
              <a:rPr sz="2000" b="0">
                <a:latin typeface="Arial" panose="02080604020202020204" charset="0"/>
              </a:rPr>
              <a:t>,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elements use just their name.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Once hooked, we apply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styles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to those HTML elements using CSS.</a:t>
            </a: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Questions so far?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Four boxes placed statically (default)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 smtClean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Positioned relative to nearest positioned ancestor</a:t>
            </a:r>
            <a:endParaRPr lang="en-US" sz="2400" b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Z-Index allows you to layer elements on top of each other when they’re </a:t>
            </a:r>
            <a:r>
              <a:rPr lang="en-US" sz="2400" b="1" dirty="0" smtClean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positioned.</a:t>
            </a:r>
            <a:endParaRPr lang="en-US" sz="2400" b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Hiding Things 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“Display: none” allows us to hide elements from view.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Instructor: Demo </a:t>
            </a:r>
            <a:endParaRPr lang="en-US" sz="36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(5-CSS_PositionedLayout)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  <a:hlinkClick r:id="rId1"/>
              </a:rPr>
              <a:t>https://youtu.be/sHfJn0jqBro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Great Resource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Another great read for front-end developers:</a:t>
            </a:r>
            <a:br>
              <a:rPr lang="en-US" sz="20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000" dirty="0">
                <a:latin typeface="Arial" panose="02080604020202020204" charset="0"/>
                <a:cs typeface="Arial" panose="02080604020202020204" charset="0"/>
                <a:hlinkClick r:id="rId1"/>
              </a:rPr>
              <a:t>http://learn.shayhowe.com/html-css/positioning-content/</a:t>
            </a: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Assignment</a:t>
            </a:r>
            <a:endParaRPr lang="en-US" sz="2400" b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 this activity, you’ll flex your newfound positioning skills by creating another conceptual layout. Eyeball the design to your best ability.</a:t>
            </a:r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Check your Slack for additional instructions.</a:t>
            </a:r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6-CSS_Positioned_Activity </a:t>
            </a:r>
            <a:r>
              <a:rPr lang="en-US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|  Suggested Time: </a:t>
            </a:r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30 min</a:t>
            </a:r>
            <a:endParaRPr lang="en-US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&lt;&lt;&lt;&lt;CLASS REPOSITORY LINK HERE&gt;&gt;&gt;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Homework Assignment #1 is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Due: 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	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MW Class – Wednesday (&lt;&lt;&lt;&lt;UPDATE DATE&gt;&gt;&gt;&gt;)</a:t>
            </a: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	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TTH Class – Thursday (&lt;&lt;&lt;&lt;UPDATE DATE&gt;&gt;&gt;&gt;)</a:t>
            </a:r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4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u="sng" dirty="0">
                <a:hlinkClick r:id="rId1"/>
              </a:rPr>
              <a:t>https://youtu.be/yWXgnQaWSW0</a:t>
            </a:r>
            <a:endParaRPr lang="en-US" sz="1400" u="sng" dirty="0"/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3460"/>
          <a:stretch>
            <a:fillRect/>
          </a:stretch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Re-do this at home. </a:t>
            </a:r>
            <a:br>
              <a:rPr lang="en-US" sz="28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</a:br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 designed this exercise </a:t>
            </a:r>
            <a:endParaRPr lang="en-US" sz="24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 firm up your HTML/CSS skills.</a:t>
            </a:r>
            <a:endParaRPr lang="en-US" sz="24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REMEMBER:</a:t>
            </a:r>
            <a:endParaRPr lang="en-US" sz="2800" b="1" i="1" u="sng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best way to learn </a:t>
            </a:r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web development </a:t>
            </a:r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/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To access chrome inspector, right click on a page. Then hit “Inspect.”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 will allow you to inspect the HTML, CSS and more!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/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You can even edit the HTML/CSS of a webpage and instantly view your changes in the browser! 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This works on any website, whether yours or not.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altLang="en-US" dirty="0"/>
              <a:t>Coming Soon</a:t>
            </a:r>
            <a:r>
              <a:rPr lang="en-US" dirty="0"/>
              <a:t>!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We’ll be coming back to this </a:t>
            </a:r>
            <a:endParaRPr lang="en-US" sz="4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x-none" alt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after the break</a:t>
            </a:r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.</a:t>
            </a:r>
            <a:endParaRPr lang="en-US" sz="4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x-none" dirty="0"/>
              <a:t>LUNCH (30 mins)</a:t>
            </a:r>
            <a:endParaRPr lang="x-none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r>
              <a:rPr lang="en-US" dirty="0"/>
              <a:t>Chrome Inspector </a:t>
            </a:r>
            <a:r>
              <a:rPr lang="x-none" altLang="en-US" dirty="0"/>
              <a:t>Part Duex </a:t>
            </a:r>
            <a:endParaRPr lang="x-none" altLang="en-US" dirty="0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 You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can edit any 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page’s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HTML </a:t>
            </a:r>
            <a:r>
              <a:rPr lang="en-US" sz="2000" b="1" dirty="0" smtClean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CSS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with Chrome 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Plus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(Chrome Developer </a:t>
            </a: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Really, work hard on this assignment!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assignment introduces you to fundamental concepts that we’ll be building the entire course-long.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Review In Class Material,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especially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Exercises: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&lt;&lt;&lt;&lt;&lt;UPDATE LINK HERE&gt;&gt;&gt;&gt;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Work with your peers!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It’s much better than screaming at your computer alone.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Ask Questions on Slack!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Your peers, TAs, and Instructors are all here to help when they can.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15 minutes, take a website you commonly use (Amazon, Google, Huff Po, etc.) and heavily modify it using the </a:t>
            </a: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Chrome Developer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10 minutes, edit any site that you’ve been working on in-class or for homework with </a:t>
            </a: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CSS Resets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Loading Multiple CSS Files </a:t>
            </a:r>
            <a:endParaRPr lang="en-US" sz="2400" b="1" strike="noStrike" dirty="0" smtClean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***(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Very Important!!!)***</a:t>
            </a:r>
            <a:endParaRPr dirty="0"/>
          </a:p>
        </p:txBody>
      </p:sp>
      <p:pic>
        <p:nvPicPr>
          <p:cNvPr id="260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 smtClean="0">
                <a:solidFill>
                  <a:srgbClr val="000000"/>
                </a:solidFill>
                <a:latin typeface="Arial" panose="02080604020202020204" charset="0"/>
              </a:rPr>
              <a:t> An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 smtClean="0">
                <a:solidFill>
                  <a:srgbClr val="000000"/>
                </a:solidFill>
                <a:latin typeface="Arial" panose="02080604020202020204" charset="0"/>
              </a:rPr>
              <a:t> This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 smtClean="0">
                <a:solidFill>
                  <a:srgbClr val="000000"/>
                </a:solidFill>
                <a:latin typeface="Arial" panose="02080604020202020204" charset="0"/>
              </a:rPr>
              <a:t> Just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the loading order matters!!!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(1-3_CSSFiles.html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3-MultipleCSS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What Browser?</a:t>
            </a:r>
          </a:p>
        </p:txBody>
      </p:sp>
      <p:sp>
        <p:nvSpPr>
          <p:cNvPr id="265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By a show of hands…</a:t>
            </a:r>
            <a:endParaRPr lang="en-US" sz="3000" i="1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Which browser do you use?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Battle of the Browsers</a:t>
            </a:r>
          </a:p>
        </p:txBody>
      </p:sp>
      <p:pic>
        <p:nvPicPr>
          <p:cNvPr id="26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Under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These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disparities could mean HTML/CSS displaying </a:t>
            </a: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differently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Because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Reset.css (or Normalize.css)</a:t>
            </a:r>
          </a:p>
        </p:txBody>
      </p:sp>
      <p:pic>
        <p:nvPicPr>
          <p:cNvPr id="270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1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 smtClean="0">
                <a:solidFill>
                  <a:srgbClr val="000000"/>
                </a:solidFill>
                <a:latin typeface="Arial" panose="02080604020202020204" charset="0"/>
              </a:rPr>
              <a:t>Reset.css</a:t>
            </a: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However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, you will have to re-style everything yourself.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e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4-ResetCSS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CSS Resets Matter</a:t>
            </a:r>
          </a:p>
        </p:txBody>
      </p:sp>
      <p:sp>
        <p:nvSpPr>
          <p:cNvPr id="275" name="CustomShape 2"/>
          <p:cNvSpPr/>
          <p:nvPr/>
        </p:nvSpPr>
        <p:spPr>
          <a:xfrm>
            <a:off x="4495680" y="1307880"/>
            <a:ext cx="454932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It’s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important for creating browser-compatible </a:t>
            </a: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websites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It’s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 panose="02080604020202020204" charset="0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website</a:t>
            </a: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!!!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It’s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04920" y="1261080"/>
            <a:ext cx="3856320" cy="385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Just Submit SOMETHING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CSS Resets Matter</a:t>
            </a:r>
          </a:p>
        </p:txBody>
      </p:sp>
      <p:sp>
        <p:nvSpPr>
          <p:cNvPr id="275" name="CustomShape 2"/>
          <p:cNvSpPr/>
          <p:nvPr/>
        </p:nvSpPr>
        <p:spPr>
          <a:xfrm>
            <a:off x="4495680" y="1307880"/>
            <a:ext cx="454932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It’s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important for creating browser-compatible </a:t>
            </a: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websites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It’s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 panose="02080604020202020204" charset="0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website</a:t>
            </a: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!!!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 smtClean="0">
                <a:solidFill>
                  <a:srgbClr val="000000"/>
                </a:solidFill>
                <a:latin typeface="Arial" panose="02080604020202020204" charset="0"/>
              </a:rPr>
              <a:t> It’s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04920" y="1261080"/>
            <a:ext cx="3856320" cy="385632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4290196" y="2243071"/>
            <a:ext cx="4419360" cy="1218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82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Follow the instructions given via </a:t>
            </a: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Slack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84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 panose="02080604020202020204" charset="0"/>
              </a:rPr>
              <a:t>To the Web with </a:t>
            </a:r>
            <a:r>
              <a:rPr lang="en-US" sz="4100" b="1" i="1" strike="noStrike" dirty="0" smtClean="0">
                <a:solidFill>
                  <a:srgbClr val="FFFFFF"/>
                </a:solidFill>
                <a:latin typeface="Arial" panose="02080604020202020204" charset="0"/>
              </a:rPr>
              <a:t>GitHub!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Internet</a:t>
            </a:r>
          </a:p>
        </p:txBody>
      </p:sp>
      <p:sp>
        <p:nvSpPr>
          <p:cNvPr id="28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A deep and complex diagram above on how the internet works.</a:t>
            </a:r>
          </a:p>
        </p:txBody>
      </p:sp>
      <p:pic>
        <p:nvPicPr>
          <p:cNvPr id="28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World Will See Our Greatness!</a:t>
            </a:r>
          </a:p>
        </p:txBody>
      </p:sp>
      <p:sp>
        <p:nvSpPr>
          <p:cNvPr id="290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 panose="02080604020202020204" charset="0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Together Now…</a:t>
            </a:r>
          </a:p>
        </p:txBody>
      </p:sp>
      <p:sp>
        <p:nvSpPr>
          <p:cNvPr id="293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Let’s all login to </a:t>
            </a:r>
            <a:r>
              <a:rPr lang="en-US" sz="6000" b="1" i="1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GitHub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Static 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Personal 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:</a:t>
            </a:r>
            <a:endParaRPr lang="en-US" sz="2000" b="1" strike="noStrike" dirty="0" smtClean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/>
              <a:t>Create a new repo that is named `_username_.</a:t>
            </a:r>
            <a:r>
              <a:rPr lang="en-US" sz="2400" dirty="0" err="1" smtClean="0"/>
              <a:t>github.io</a:t>
            </a:r>
            <a:r>
              <a:rPr lang="en-US" sz="2400" dirty="0" smtClean="0"/>
              <a:t>`  </a:t>
            </a:r>
            <a:endParaRPr lang="en-US" sz="2400" dirty="0" smtClean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/>
              <a:t>Navigate into a folder and clone the repo into it  </a:t>
            </a:r>
            <a:endParaRPr lang="en-US" sz="2400" dirty="0" smtClean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/>
              <a:t>Build your files</a:t>
            </a:r>
            <a:endParaRPr lang="en-US" sz="2400" dirty="0" smtClean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 smtClean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</a:t>
            </a: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newfangled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website and deploy it to the </a:t>
            </a: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cloud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(in this case, GitHub Pages).</a:t>
            </a:r>
            <a:endParaRPr lang="en-US" sz="2400" strike="noStrike" dirty="0" smtClean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Project)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</a:t>
            </a:r>
            <a:r>
              <a:rPr lang="en-US" sz="2400" b="1" dirty="0" smtClean="0">
                <a:solidFill>
                  <a:srgbClr val="000000"/>
                </a:solidFill>
                <a:latin typeface="Arial" panose="02080604020202020204" charset="0"/>
              </a:rPr>
              <a:t>a 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Static </a:t>
            </a:r>
            <a:r>
              <a:rPr lang="en-US" sz="2400" b="1" dirty="0" smtClean="0">
                <a:solidFill>
                  <a:srgbClr val="000000"/>
                </a:solidFill>
                <a:latin typeface="Arial" panose="02080604020202020204" charset="0"/>
              </a:rPr>
              <a:t>Project </a:t>
            </a:r>
            <a:r>
              <a:rPr lang="en-US" sz="24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</a:t>
            </a:r>
            <a:r>
              <a:rPr lang="en-US" sz="20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:</a:t>
            </a:r>
            <a:endParaRPr lang="en-US" sz="2000" b="1" strike="noStrike" dirty="0" smtClean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/>
              <a:t> 1. Create a new repository on your GitHub account. You can name this repository whatever you would like.  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2. Once inside of the repository, create a new file and name it `</a:t>
            </a:r>
            <a:r>
              <a:rPr lang="en-US" dirty="0" err="1" smtClean="0"/>
              <a:t>index.html</a:t>
            </a:r>
            <a:r>
              <a:rPr lang="en-US" dirty="0" smtClean="0"/>
              <a:t>`  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3. Add some very basic HTML into this file, save it, and then navigate into your repository's Settings tab. 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4. Scroll down to the GitHub Pages section and then, in the section labeled "Source", select that you would like to use the master branch as your source.  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5. Navigate to `&lt;username&gt;.</a:t>
            </a:r>
            <a:r>
              <a:rPr lang="en-US" dirty="0" err="1" smtClean="0"/>
              <a:t>github.io</a:t>
            </a:r>
            <a:r>
              <a:rPr lang="en-US" dirty="0" smtClean="0"/>
              <a:t>/&lt;</a:t>
            </a:r>
            <a:r>
              <a:rPr lang="en-US" dirty="0" err="1" smtClean="0"/>
              <a:t>repositoryname</a:t>
            </a:r>
            <a:r>
              <a:rPr lang="en-US" dirty="0" smtClean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Build a newfangled website, and deploy it to GitHub Pages as a project instead of a personal site.</a:t>
            </a:r>
            <a:endParaRPr lang="en-US" sz="2400" strike="noStrike" dirty="0" smtClean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 smtClean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And Back to Git…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sp>
        <p:nvSpPr>
          <p:cNvPr id="313" name="CustomShape 2"/>
          <p:cNvSpPr/>
          <p:nvPr/>
        </p:nvSpPr>
        <p:spPr>
          <a:xfrm>
            <a:off x="2553840" y="1152720"/>
            <a:ext cx="4919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OMG. I HAZ THE GREATEST HTML IDEA!!!!!</a:t>
            </a:r>
          </a:p>
        </p:txBody>
      </p:sp>
      <p:sp>
        <p:nvSpPr>
          <p:cNvPr id="314" name="Line 3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15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2534400" y="1642320"/>
            <a:ext cx="3760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SpongeSite.com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1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9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0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2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2564640" y="4516920"/>
            <a:ext cx="524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Spongebob’s idea is dumb. We should call it…</a:t>
            </a:r>
          </a:p>
        </p:txBody>
      </p:sp>
      <p:sp>
        <p:nvSpPr>
          <p:cNvPr id="324" name="CustomShape 5"/>
          <p:cNvSpPr/>
          <p:nvPr/>
        </p:nvSpPr>
        <p:spPr>
          <a:xfrm>
            <a:off x="2563560" y="5074920"/>
            <a:ext cx="4169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</a:rPr>
              <a:t>PrincezzzSite.com</a:t>
            </a:r>
          </a:p>
        </p:txBody>
      </p:sp>
      <p:sp>
        <p:nvSpPr>
          <p:cNvPr id="325" name="Line 6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</a:t>
            </a:r>
          </a:p>
        </p:txBody>
      </p:sp>
      <p:pic>
        <p:nvPicPr>
          <p:cNvPr id="32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28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9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32" name="Line 4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3" name="CustomShape 5"/>
          <p:cNvSpPr/>
          <p:nvPr/>
        </p:nvSpPr>
        <p:spPr>
          <a:xfrm>
            <a:off x="2674440" y="444168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 panose="02080604020202020204" charset="0"/>
              </a:rPr>
              <a:t>Programming Away…</a:t>
            </a:r>
          </a:p>
        </p:txBody>
      </p:sp>
      <p:pic>
        <p:nvPicPr>
          <p:cNvPr id="334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334200" y="370008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 flipV="1">
            <a:off x="4209120" y="2154240"/>
            <a:ext cx="2124720" cy="111528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7"/>
          <p:cNvSpPr/>
          <p:nvPr/>
        </p:nvSpPr>
        <p:spPr>
          <a:xfrm>
            <a:off x="4209120" y="3315600"/>
            <a:ext cx="2124720" cy="164160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"/>
          <p:cNvSpPr/>
          <p:nvPr/>
        </p:nvSpPr>
        <p:spPr>
          <a:xfrm>
            <a:off x="2057400" y="2925720"/>
            <a:ext cx="3962160" cy="774360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2286000" y="2925720"/>
            <a:ext cx="373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Now they have two completely </a:t>
            </a:r>
            <a:r>
              <a:rPr lang="en-US" b="1" i="1" u="sng" strike="noStrike">
                <a:solidFill>
                  <a:srgbClr val="FFFFFF"/>
                </a:solidFill>
                <a:latin typeface="Arial" panose="02080604020202020204" charset="0"/>
              </a:rPr>
              <a:t>different</a:t>
            </a: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 versions.</a:t>
            </a:r>
          </a:p>
        </p:txBody>
      </p:sp>
      <p:sp>
        <p:nvSpPr>
          <p:cNvPr id="339" name="CustomShape 1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Tragedy #1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4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sp>
        <p:nvSpPr>
          <p:cNvPr id="343" name="CustomShape 2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44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5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6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7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8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50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51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52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53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pic>
        <p:nvPicPr>
          <p:cNvPr id="354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55" name="CustomShape 8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9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0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1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2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3"/>
          <p:cNvSpPr/>
          <p:nvPr/>
        </p:nvSpPr>
        <p:spPr>
          <a:xfrm>
            <a:off x="5311080" y="3231360"/>
            <a:ext cx="383256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Prince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pushes 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his code changes into the main branch.</a:t>
            </a:r>
            <a:endParaRPr lang="en-US" sz="1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If Prince is allowed to push his code, it could seriously ruin Spongebob’s vision and working code.</a:t>
            </a:r>
          </a:p>
        </p:txBody>
      </p:sp>
      <p:sp>
        <p:nvSpPr>
          <p:cNvPr id="361" name="CustomShape 14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62" name="CustomShape 15"/>
          <p:cNvSpPr/>
          <p:nvPr/>
        </p:nvSpPr>
        <p:spPr>
          <a:xfrm>
            <a:off x="5411880" y="2895480"/>
            <a:ext cx="362304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NON-IDEAL</a:t>
            </a:r>
          </a:p>
        </p:txBody>
      </p:sp>
      <p:sp>
        <p:nvSpPr>
          <p:cNvPr id="363" name="TextShape 16"/>
          <p:cNvSpPr txBox="1"/>
          <p:nvPr/>
        </p:nvSpPr>
        <p:spPr>
          <a:xfrm>
            <a:off x="304920" y="0"/>
            <a:ext cx="64580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65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68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69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0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2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74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75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76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77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78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383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384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Group Project – Push vs Pull</a:t>
            </a:r>
          </a:p>
        </p:txBody>
      </p:sp>
      <p:pic>
        <p:nvPicPr>
          <p:cNvPr id="38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8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Main Branch (Spongebob’s)</a:t>
            </a:r>
          </a:p>
        </p:txBody>
      </p:sp>
      <p:pic>
        <p:nvPicPr>
          <p:cNvPr id="389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0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2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3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395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396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397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398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5</a:t>
            </a:r>
          </a:p>
        </p:txBody>
      </p:sp>
      <p:sp>
        <p:nvSpPr>
          <p:cNvPr id="399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Spongebob continues programming</a:t>
            </a:r>
          </a:p>
        </p:txBody>
      </p:sp>
      <p:sp>
        <p:nvSpPr>
          <p:cNvPr id="404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 panose="02080604020202020204" charset="0"/>
              </a:rPr>
              <a:t>Prince’s Branch</a:t>
            </a:r>
          </a:p>
        </p:txBody>
      </p:sp>
      <p:pic>
        <p:nvPicPr>
          <p:cNvPr id="405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406" name="CustomShape 14"/>
          <p:cNvSpPr/>
          <p:nvPr/>
        </p:nvSpPr>
        <p:spPr>
          <a:xfrm>
            <a:off x="5340960" y="3380400"/>
            <a:ext cx="5529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?</a:t>
            </a:r>
          </a:p>
        </p:txBody>
      </p:sp>
      <p:sp>
        <p:nvSpPr>
          <p:cNvPr id="407" name="CustomShape 15"/>
          <p:cNvSpPr/>
          <p:nvPr/>
        </p:nvSpPr>
        <p:spPr>
          <a:xfrm>
            <a:off x="152280" y="3444840"/>
            <a:ext cx="503964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Because Spongebob controls the “master branch” he must elect to </a:t>
            </a: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pull</a:t>
            </a:r>
            <a:r>
              <a:rPr lang="en-US" sz="1400" strike="noStrike">
                <a:solidFill>
                  <a:srgbClr val="000000"/>
                </a:solidFill>
                <a:latin typeface="Arial" panose="02080604020202020204" charset="0"/>
              </a:rPr>
              <a:t> Prince’s Code. All Prince can do is submit a </a:t>
            </a: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“pull request”</a:t>
            </a:r>
            <a:endParaRPr lang="en-US" sz="14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This is the ideal way to maintain code in version control.</a:t>
            </a:r>
          </a:p>
        </p:txBody>
      </p:sp>
      <p:sp>
        <p:nvSpPr>
          <p:cNvPr id="408" name="CustomShape 16"/>
          <p:cNvSpPr/>
          <p:nvPr/>
        </p:nvSpPr>
        <p:spPr>
          <a:xfrm>
            <a:off x="221040" y="3107880"/>
            <a:ext cx="480780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Ideal Approach – Using Pull Requests</a:t>
            </a:r>
          </a:p>
        </p:txBody>
      </p:sp>
      <p:sp>
        <p:nvSpPr>
          <p:cNvPr id="409" name="CustomShape 17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304920" y="97920"/>
            <a:ext cx="6095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Steps for Git Pull Requests</a:t>
            </a:r>
          </a:p>
        </p:txBody>
      </p:sp>
      <p:sp>
        <p:nvSpPr>
          <p:cNvPr id="411" name="CustomShape 2"/>
          <p:cNvSpPr/>
          <p:nvPr/>
        </p:nvSpPr>
        <p:spPr>
          <a:xfrm>
            <a:off x="409320" y="783720"/>
            <a:ext cx="8610120" cy="561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Create a new branch of on your local computer 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branch &lt;BRANCH NAME&gt;</a:t>
            </a: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Checkout that branch (locally) on your machine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checkout &lt;BRANCH NAME&gt;</a:t>
            </a: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Add / Commit your changes (will automatically save to this branch)
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add –A
	git commit –m “Comment”</a:t>
            </a: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Push your branch to GitHub</a:t>
            </a: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git push origin &lt;BRANCH NAME&gt;</a:t>
            </a: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Submit a Pull Request on GitHub</a:t>
            </a: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</a:rPr>
              <a:t>Other user must accept these changes on GitHub</a:t>
            </a:r>
            <a:endParaRPr lang="en-US" sz="20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1700" i="1" strike="noStrike">
                <a:solidFill>
                  <a:srgbClr val="000000"/>
                </a:solidFill>
                <a:latin typeface="Arial" panose="02080604020202020204" charset="0"/>
              </a:rPr>
              <a:t>	</a:t>
            </a:r>
            <a:endParaRPr lang="en-US" sz="17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 panose="02080604020202020204" charset="0"/>
              </a:rPr>
              <a:t>
	</a:t>
            </a:r>
            <a:endParaRPr lang="en-US" sz="17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going to be a bit tough.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But trust us! </a:t>
            </a:r>
            <a:endParaRPr lang="en-US" sz="6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413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Git Pull Request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"/>
          <p:cNvSpPr/>
          <p:nvPr/>
        </p:nvSpPr>
        <p:spPr>
          <a:xfrm>
            <a:off x="304920" y="914400"/>
            <a:ext cx="868644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newfound collaborative git skills to the real-world. Find a partner and follow the steps sent via slack to 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Share each other’s code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Make modifications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Submit a Pull Request</a:t>
            </a: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Accept the Pull Changes</a:t>
            </a:r>
          </a:p>
        </p:txBody>
      </p:sp>
      <p:sp>
        <p:nvSpPr>
          <p:cNvPr id="4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Follow our Guide!</a:t>
            </a:r>
          </a:p>
        </p:txBody>
      </p:sp>
      <p:pic>
        <p:nvPicPr>
          <p:cNvPr id="41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04920" y="838080"/>
            <a:ext cx="3805920" cy="5060880"/>
          </a:xfrm>
          <a:prstGeom prst="rect">
            <a:avLst/>
          </a:prstGeom>
          <a:ln>
            <a:noFill/>
          </a:ln>
        </p:spPr>
      </p:pic>
      <p:sp>
        <p:nvSpPr>
          <p:cNvPr id="419" name="CustomShape 2"/>
          <p:cNvSpPr/>
          <p:nvPr/>
        </p:nvSpPr>
        <p:spPr>
          <a:xfrm>
            <a:off x="4343400" y="2819520"/>
            <a:ext cx="4676040" cy="8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Step-by-step guide </a:t>
            </a:r>
            <a:endParaRPr lang="en-US" sz="20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</a:rPr>
              <a:t>on creating Git Pull Requests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Don’t Worry!</a:t>
            </a:r>
          </a:p>
        </p:txBody>
      </p:sp>
      <p:sp>
        <p:nvSpPr>
          <p:cNvPr id="421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We’ll be coming back to this.</a:t>
            </a:r>
          </a:p>
        </p:txBody>
      </p:sp>
      <p:sp>
        <p:nvSpPr>
          <p:cNvPr id="422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won’t need this fully until </a:t>
            </a:r>
            <a:r>
              <a:rPr lang="x-none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 bit later.</a:t>
            </a:r>
            <a:endParaRPr lang="x-none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At Home</a:t>
            </a:r>
          </a:p>
        </p:txBody>
      </p:sp>
      <p:sp>
        <p:nvSpPr>
          <p:cNvPr id="424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But practice when you can!</a:t>
            </a:r>
          </a:p>
        </p:txBody>
      </p:sp>
      <p:sp>
        <p:nvSpPr>
          <p:cNvPr id="425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You don’t need a partner to submit pull requests!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Don’t expect to understand EVERYTHING at once. </a:t>
            </a:r>
            <a:endParaRPr lang="en-US" sz="4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4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4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all about getting immersed.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4_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9665</Words>
  <Application>Kingsoft Office WPP</Application>
  <PresentationFormat>On-screen Show (4:3)</PresentationFormat>
  <Paragraphs>532</Paragraphs>
  <Slides>77</Slides>
  <Notes>77</Notes>
  <HiddenSlides>9</HiddenSlides>
  <MMClips>0</MMClips>
  <ScaleCrop>false</ScaleCrop>
  <HeadingPairs>
    <vt:vector size="4" baseType="variant">
      <vt:variant>
        <vt:lpstr>主题</vt:lpstr>
      </vt:variant>
      <vt:variant>
        <vt:i4>14</vt:i4>
      </vt:variant>
      <vt:variant>
        <vt:lpstr>幻灯片标题</vt:lpstr>
      </vt:variant>
      <vt:variant>
        <vt:i4>77</vt:i4>
      </vt:variant>
    </vt:vector>
  </HeadingPairs>
  <TitlesOfParts>
    <vt:vector size="91" baseType="lpstr">
      <vt:lpstr>Main_Unbranded</vt:lpstr>
      <vt:lpstr>UCF - Theme</vt:lpstr>
      <vt:lpstr>Rutgers - Theme</vt:lpstr>
      <vt:lpstr>Unbranded</vt:lpstr>
      <vt:lpstr>UTAustin</vt:lpstr>
      <vt:lpstr>1_Main_Unbranded</vt:lpstr>
      <vt:lpstr>2_Main_Unbranded</vt:lpstr>
      <vt:lpstr>3_Main_Unbranded</vt:lpstr>
      <vt:lpstr>Office Theme</vt:lpstr>
      <vt:lpstr>1_Office Theme</vt:lpstr>
      <vt:lpstr>2_Office Theme</vt:lpstr>
      <vt:lpstr>4_Main_Unbranded</vt:lpstr>
      <vt:lpstr>3_Office Theme</vt:lpstr>
      <vt:lpstr>5_Main_Unbranded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CSS Positioning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Quick Demo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Advice</vt:lpstr>
      <vt:lpstr>Chrome Inspector</vt:lpstr>
      <vt:lpstr>PowerPoint 演示文稿</vt:lpstr>
      <vt:lpstr>PowerPoint 演示文稿</vt:lpstr>
      <vt:lpstr>Next Class! </vt:lpstr>
      <vt:lpstr>LUNCH (30 mins)</vt:lpstr>
      <vt:lpstr>Chrome Inspector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Recap + Reassurances</vt:lpstr>
      <vt:lpstr>PowerPoint 演示文稿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justin</cp:lastModifiedBy>
  <cp:revision>1512</cp:revision>
  <cp:lastPrinted>2017-05-13T15:45:23Z</cp:lastPrinted>
  <dcterms:created xsi:type="dcterms:W3CDTF">2017-05-13T15:45:23Z</dcterms:created>
  <dcterms:modified xsi:type="dcterms:W3CDTF">2017-05-13T15:45:23Z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